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A05FC-745D-47ED-B140-3D3EC79A039C}" v="687" dt="2025-11-08T05:31:57.151"/>
    <p1510:client id="{A4F3B397-9BBC-426D-9EDD-B82E897F57E9}" v="436" dt="2025-11-08T11:45:14.533"/>
    <p1510:client id="{D2FE5BED-DE2C-44F7-95F1-1F1B9EA096BB}" v="17" dt="2025-11-08T10:05:43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6FD80-B6BE-4863-BC19-73F9796475BC}" type="datetimeFigureOut"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102BA-6A12-4813-A20B-83EF99B18B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04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39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0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sz="150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8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2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50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3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jpe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67875"/>
            <a:ext cx="12191997" cy="591751"/>
          </a:xfrm>
        </p:spPr>
        <p:txBody>
          <a:bodyPr>
            <a:noAutofit/>
          </a:bodyPr>
          <a:lstStyle/>
          <a:p>
            <a:r>
              <a:rPr lang="en-US" sz="4000" b="1" u="sng" dirty="0">
                <a:latin typeface="Times New Roman"/>
                <a:ea typeface="Verdana"/>
                <a:cs typeface="Times New Roman"/>
              </a:rPr>
              <a:t>SHRI RAMSWAROOP MEMORIAL UNIVERSITY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8781" y="2921618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dirty="0">
                <a:latin typeface="Book Antiqua"/>
              </a:rPr>
              <a:t>SUBJECT : </a:t>
            </a:r>
            <a:r>
              <a:rPr lang="en-US" sz="2000" b="1" u="sng" dirty="0">
                <a:latin typeface="Book Antiqua"/>
                <a:ea typeface="+mn-lt"/>
                <a:cs typeface="+mn-lt"/>
              </a:rPr>
              <a:t>DATA ANALYTICS AND REPORTING</a:t>
            </a:r>
            <a:endParaRPr lang="en-US" sz="2000" b="1" u="sng"/>
          </a:p>
          <a:p>
            <a:r>
              <a:rPr lang="en-US" sz="2000" dirty="0">
                <a:latin typeface="Book Antiqua"/>
              </a:rPr>
              <a:t>(UCS 3804)</a:t>
            </a:r>
          </a:p>
          <a:p>
            <a:r>
              <a:rPr lang="en-US" sz="2000" dirty="0">
                <a:latin typeface="Book Antiqua"/>
              </a:rPr>
              <a:t>SESSION : 2025 - 2026</a:t>
            </a:r>
          </a:p>
          <a:p>
            <a:r>
              <a:rPr lang="en-US" sz="2000" dirty="0">
                <a:latin typeface="Book Antiqua"/>
              </a:rPr>
              <a:t>TOPIC : </a:t>
            </a:r>
            <a:r>
              <a:rPr lang="en-US" sz="2000" b="1" u="sng" dirty="0">
                <a:latin typeface="Book Antiqua"/>
              </a:rPr>
              <a:t>TELCO CUSTOMER CHURN ANALYSIS</a:t>
            </a:r>
          </a:p>
          <a:p>
            <a:r>
              <a:rPr lang="en-US" sz="2000" dirty="0">
                <a:latin typeface="Book Antiqua"/>
              </a:rPr>
              <a:t>INNOVATIVE ASSIGNMENT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9B518-F5C6-E031-E85E-10E30C1AF796}"/>
              </a:ext>
            </a:extLst>
          </p:cNvPr>
          <p:cNvSpPr txBox="1"/>
          <p:nvPr/>
        </p:nvSpPr>
        <p:spPr>
          <a:xfrm>
            <a:off x="301892" y="5473240"/>
            <a:ext cx="547941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Book Antiqua"/>
              </a:rPr>
              <a:t>ANSH SINGH </a:t>
            </a:r>
            <a:r>
              <a:rPr lang="en-US" dirty="0">
                <a:latin typeface="Book Antiqua"/>
              </a:rPr>
              <a:t>– Roll No : 202410101150053</a:t>
            </a:r>
          </a:p>
          <a:p>
            <a:r>
              <a:rPr lang="en-US" b="1" dirty="0">
                <a:latin typeface="Book Antiqua"/>
              </a:rPr>
              <a:t>PRINCE MISHRA</a:t>
            </a:r>
            <a:r>
              <a:rPr lang="en-US" dirty="0">
                <a:latin typeface="Book Antiqua"/>
              </a:rPr>
              <a:t> – Roll No : 202410101150039</a:t>
            </a:r>
          </a:p>
          <a:p>
            <a:r>
              <a:rPr lang="en-US" dirty="0">
                <a:latin typeface="Book Antiqua"/>
              </a:rPr>
              <a:t>COURSE : B.TECH CSE (DS + AI) 32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6C6C5-9730-466D-107D-B018FC97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55" t="-449" b="-2962"/>
          <a:stretch>
            <a:fillRect/>
          </a:stretch>
        </p:blipFill>
        <p:spPr>
          <a:xfrm>
            <a:off x="5527782" y="838011"/>
            <a:ext cx="1594324" cy="1893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D2046-F81A-B53B-D600-0DFA5701ED7E}"/>
              </a:ext>
            </a:extLst>
          </p:cNvPr>
          <p:cNvSpPr txBox="1"/>
          <p:nvPr/>
        </p:nvSpPr>
        <p:spPr>
          <a:xfrm>
            <a:off x="8930858" y="5478612"/>
            <a:ext cx="34668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Book Antiqua"/>
              </a:rPr>
              <a:t>SUBMITTED TO :</a:t>
            </a:r>
          </a:p>
          <a:p>
            <a:r>
              <a:rPr lang="en-US" b="1" dirty="0">
                <a:latin typeface="Book Antiqua"/>
              </a:rPr>
              <a:t>Ms. DEEPIKA TIWARI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61" y="1493613"/>
            <a:ext cx="5686822" cy="437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17"/>
              </a:lnSpc>
              <a:buNone/>
            </a:pPr>
            <a:r>
              <a:rPr lang="en-US" sz="4400" b="1" u="sng" dirty="0">
                <a:solidFill>
                  <a:srgbClr val="FFFFFF"/>
                </a:solidFill>
                <a:latin typeface="Book Antiqua"/>
                <a:ea typeface="Spline Sans Bold"/>
              </a:rPr>
              <a:t>Introduction</a:t>
            </a:r>
            <a:endParaRPr lang="en-US" b="1" u="sng" dirty="0">
              <a:latin typeface="Book Antiqua"/>
              <a:ea typeface="Spline Sans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0466" y="2401469"/>
            <a:ext cx="5541068" cy="264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This project explores customer behavior in a telecom company to understand why customers stop using its services.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The dataset includes </a:t>
            </a:r>
            <a:r>
              <a:rPr lang="en-US" sz="2400" b="1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7,043 records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 and </a:t>
            </a:r>
            <a:r>
              <a:rPr lang="en-US" sz="2400" b="1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21 features</a:t>
            </a:r>
            <a:r>
              <a:rPr lang="en-US" sz="2400" dirty="0">
                <a:solidFill>
                  <a:schemeClr val="bg1"/>
                </a:solidFill>
                <a:latin typeface="Times New Roman"/>
                <a:ea typeface="Barlow" pitchFamily="34" charset="-122"/>
                <a:cs typeface="Barlow" pitchFamily="34" charset="-120"/>
              </a:rPr>
              <a:t> covering customer demographics, service details, and churn information.</a:t>
            </a:r>
            <a:endParaRPr lang="en-US" sz="2400" dirty="0">
              <a:solidFill>
                <a:schemeClr val="bg1"/>
              </a:solidFill>
              <a:latin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667442-56E3-A261-525F-F27FEB4F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7A07B-743D-97C5-9E57-FCE7A5BFA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083" y="1462214"/>
            <a:ext cx="5698427" cy="39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24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987128"/>
            <a:ext cx="4572000" cy="571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500"/>
              </a:lnSpc>
            </a:pPr>
            <a:r>
              <a:rPr lang="en-US" sz="4400" b="1" u="sng" dirty="0">
                <a:solidFill>
                  <a:srgbClr val="F0FCFF"/>
                </a:solidFill>
                <a:latin typeface="Book Antiqua"/>
                <a:ea typeface="Spline Sans Bold"/>
                <a:cs typeface="Spline Sans Bold" pitchFamily="34" charset="-120"/>
              </a:rPr>
              <a:t>Project Objective</a:t>
            </a:r>
            <a:endParaRPr lang="en-US" sz="4400" u="sng">
              <a:latin typeface="Book Antiqua"/>
              <a:ea typeface="Spline Sans Bold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0031" y="1970087"/>
            <a:ext cx="3446859" cy="3010992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4" name="Shape 2"/>
          <p:cNvSpPr/>
          <p:nvPr/>
        </p:nvSpPr>
        <p:spPr>
          <a:xfrm>
            <a:off x="951111" y="2201169"/>
            <a:ext cx="617141" cy="617141"/>
          </a:xfrm>
          <a:prstGeom prst="roundRect">
            <a:avLst>
              <a:gd name="adj" fmla="val 12346028"/>
            </a:avLst>
          </a:prstGeom>
          <a:solidFill>
            <a:srgbClr val="16FFB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775" y="2370832"/>
            <a:ext cx="277713" cy="2777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1111" y="3023989"/>
            <a:ext cx="250239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/>
                <a:ea typeface="Spline Sans Bold" pitchFamily="34" charset="-122"/>
                <a:cs typeface="Spline Sans Bold" pitchFamily="34" charset="-120"/>
              </a:rPr>
              <a:t>Analyze Customer Data</a:t>
            </a:r>
            <a:endParaRPr lang="en-US" sz="2000" dirty="0">
              <a:latin typeface="Spline Sans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1111" y="3433167"/>
            <a:ext cx="321123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83"/>
              </a:lnSpc>
            </a:pPr>
            <a:r>
              <a:rPr lang="en-US" sz="18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Examine telecom customer profiles, service usage patterns, and behavioral indicators across multiple dimensions</a:t>
            </a:r>
            <a:endParaRPr lang="en-US" sz="1400">
              <a:latin typeface="Barlow"/>
              <a:ea typeface="Calibri"/>
              <a:cs typeface="Calibri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72571" y="1970087"/>
            <a:ext cx="3446859" cy="3010992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9" name="Shape 6"/>
          <p:cNvSpPr/>
          <p:nvPr/>
        </p:nvSpPr>
        <p:spPr>
          <a:xfrm>
            <a:off x="4603651" y="2201169"/>
            <a:ext cx="617141" cy="617141"/>
          </a:xfrm>
          <a:prstGeom prst="roundRect">
            <a:avLst>
              <a:gd name="adj" fmla="val 12346028"/>
            </a:avLst>
          </a:prstGeom>
          <a:solidFill>
            <a:srgbClr val="29DDDA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73315" y="2370832"/>
            <a:ext cx="277713" cy="27771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03651" y="3023989"/>
            <a:ext cx="238442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/>
                <a:ea typeface="Spline Sans Bold" pitchFamily="34" charset="-122"/>
                <a:cs typeface="Spline Sans Bold" pitchFamily="34" charset="-120"/>
              </a:rPr>
              <a:t>Identify Churn Factors</a:t>
            </a:r>
            <a:endParaRPr lang="en-US" sz="2000" dirty="0">
              <a:latin typeface="Spline Sans Bold"/>
            </a:endParaRPr>
          </a:p>
        </p:txBody>
      </p:sp>
      <p:sp>
        <p:nvSpPr>
          <p:cNvPr id="12" name="Text 8"/>
          <p:cNvSpPr/>
          <p:nvPr/>
        </p:nvSpPr>
        <p:spPr>
          <a:xfrm>
            <a:off x="4603651" y="3433167"/>
            <a:ext cx="298469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83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Uncover the specific reasons and patterns that lead customers to terminate their service subscriptions</a:t>
            </a:r>
            <a:endParaRPr lang="en-US" sz="1800" dirty="0">
              <a:latin typeface="Barlow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8025111" y="1970087"/>
            <a:ext cx="3446859" cy="3010992"/>
          </a:xfrm>
          <a:prstGeom prst="roundRect">
            <a:avLst>
              <a:gd name="adj" fmla="val 1024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14" name="Shape 10"/>
          <p:cNvSpPr/>
          <p:nvPr/>
        </p:nvSpPr>
        <p:spPr>
          <a:xfrm>
            <a:off x="8256191" y="2201169"/>
            <a:ext cx="617141" cy="617141"/>
          </a:xfrm>
          <a:prstGeom prst="roundRect">
            <a:avLst>
              <a:gd name="adj" fmla="val 12346028"/>
            </a:avLst>
          </a:prstGeom>
          <a:solidFill>
            <a:srgbClr val="37A7E7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5855" y="2370832"/>
            <a:ext cx="277713" cy="27771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256191" y="3023989"/>
            <a:ext cx="237777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/>
                <a:ea typeface="Spline Sans Bold" pitchFamily="34" charset="-122"/>
                <a:cs typeface="Spline Sans Bold" pitchFamily="34" charset="-120"/>
              </a:rPr>
              <a:t>Drive Business Impact</a:t>
            </a:r>
            <a:endParaRPr lang="en-US" sz="1800" dirty="0">
              <a:latin typeface="Spline Sans Bold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8256191" y="3433167"/>
            <a:ext cx="321123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83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Deliver data-driven insights that enable the company to reduce churn rates and strengthen customer retention</a:t>
            </a:r>
            <a:endParaRPr lang="en-US" sz="1800" dirty="0">
              <a:latin typeface="Barlow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20031" y="5212457"/>
            <a:ext cx="10751939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83"/>
              </a:lnSpc>
            </a:pPr>
            <a:r>
              <a:rPr lang="en-US" sz="2000" dirty="0">
                <a:solidFill>
                  <a:srgbClr val="E0E4E6"/>
                </a:solidFill>
                <a:latin typeface="Barlow"/>
              </a:rPr>
              <a:t>By understanding the "why" behind customer departures, we can develop targeted strategies that address pain points and improve the overall customer experience.</a:t>
            </a:r>
            <a:endParaRPr lang="en-US" sz="2000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CEC5AC-40F8-89B3-066A-0DDE385D3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973" y="389245"/>
            <a:ext cx="8118238" cy="550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167"/>
              </a:lnSpc>
            </a:pPr>
            <a:r>
              <a:rPr lang="en-US" sz="4000" b="1" u="sng" dirty="0">
                <a:solidFill>
                  <a:srgbClr val="F0FCFF"/>
                </a:solidFill>
                <a:latin typeface="Book Antiqua"/>
                <a:ea typeface="+mn-lt"/>
                <a:cs typeface="+mn-lt"/>
              </a:rPr>
              <a:t>Used Tools and Libraries</a:t>
            </a:r>
            <a:endParaRPr lang="en-US" sz="4000" b="1" u="sng">
              <a:solidFill>
                <a:srgbClr val="000000"/>
              </a:solidFill>
              <a:latin typeface="Book Antiqua"/>
              <a:ea typeface="+mn-lt"/>
              <a:cs typeface="+mn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10878" y="1098650"/>
            <a:ext cx="11170245" cy="875804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4" name="Shape 2"/>
          <p:cNvSpPr/>
          <p:nvPr/>
        </p:nvSpPr>
        <p:spPr>
          <a:xfrm>
            <a:off x="529928" y="1117700"/>
            <a:ext cx="583803" cy="837704"/>
          </a:xfrm>
          <a:prstGeom prst="roundRect">
            <a:avLst>
              <a:gd name="adj" fmla="val 33590"/>
            </a:avLst>
          </a:prstGeom>
          <a:solidFill>
            <a:srgbClr val="0A081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041" y="1427063"/>
            <a:ext cx="218877" cy="2188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32448" y="1223119"/>
            <a:ext cx="1621929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/>
                <a:ea typeface="Spline Sans Bold" pitchFamily="34" charset="-122"/>
                <a:cs typeface="Spline Sans Bold" pitchFamily="34" charset="-120"/>
              </a:rPr>
              <a:t>Python</a:t>
            </a:r>
            <a:endParaRPr lang="en-US" dirty="0">
              <a:latin typeface="Spline Sans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2240554" y="1529546"/>
            <a:ext cx="10256441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Core programming language for data analysis and statistical computations</a:t>
            </a:r>
            <a:endParaRPr lang="en-US" sz="1200" dirty="0">
              <a:latin typeface="Barlow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0878" y="2120405"/>
            <a:ext cx="11170245" cy="875804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9" name="Shape 6"/>
          <p:cNvSpPr/>
          <p:nvPr/>
        </p:nvSpPr>
        <p:spPr>
          <a:xfrm>
            <a:off x="529928" y="2139455"/>
            <a:ext cx="583803" cy="837704"/>
          </a:xfrm>
          <a:prstGeom prst="roundRect">
            <a:avLst>
              <a:gd name="adj" fmla="val 33590"/>
            </a:avLst>
          </a:prstGeom>
          <a:solidFill>
            <a:srgbClr val="0A081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041" y="2448818"/>
            <a:ext cx="218877" cy="2188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2240554" y="2358363"/>
            <a:ext cx="1621929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/>
              </a:rPr>
              <a:t>Pandas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2232448" y="2632363"/>
            <a:ext cx="10256441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Data handling, cleaning, transformation, and manipulation operations</a:t>
            </a:r>
            <a:endParaRPr lang="en-US" sz="1300" dirty="0">
              <a:latin typeface="Barlow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10878" y="3142159"/>
            <a:ext cx="11170245" cy="875804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14" name="Shape 10"/>
          <p:cNvSpPr/>
          <p:nvPr/>
        </p:nvSpPr>
        <p:spPr>
          <a:xfrm>
            <a:off x="529928" y="3161209"/>
            <a:ext cx="583803" cy="837704"/>
          </a:xfrm>
          <a:prstGeom prst="roundRect">
            <a:avLst>
              <a:gd name="adj" fmla="val 33590"/>
            </a:avLst>
          </a:prstGeom>
          <a:solidFill>
            <a:srgbClr val="0A081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041" y="3470572"/>
            <a:ext cx="218877" cy="2188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240555" y="3372011"/>
            <a:ext cx="1621929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b="1" err="1">
                <a:solidFill>
                  <a:srgbClr val="E0E4E6"/>
                </a:solidFill>
                <a:latin typeface="Spline Sans Bold"/>
              </a:rPr>
              <a:t>Numpy</a:t>
            </a:r>
            <a:endParaRPr lang="en-US" err="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232447" y="3597375"/>
            <a:ext cx="9843016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Numerical operations, array processing, and mathematical computations</a:t>
            </a:r>
            <a:endParaRPr lang="en-US" sz="1300" dirty="0">
              <a:latin typeface="Barlow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510878" y="4163914"/>
            <a:ext cx="11170245" cy="875804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19" name="Shape 14"/>
          <p:cNvSpPr/>
          <p:nvPr/>
        </p:nvSpPr>
        <p:spPr>
          <a:xfrm>
            <a:off x="529928" y="4182964"/>
            <a:ext cx="583803" cy="837704"/>
          </a:xfrm>
          <a:prstGeom prst="roundRect">
            <a:avLst>
              <a:gd name="adj" fmla="val 33590"/>
            </a:avLst>
          </a:prstGeom>
          <a:solidFill>
            <a:srgbClr val="0A081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041" y="4492327"/>
            <a:ext cx="218877" cy="21887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40554" y="4288383"/>
            <a:ext cx="1621929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/>
                <a:ea typeface="Spline Sans Bold"/>
              </a:rPr>
              <a:t>Matplotlib</a:t>
            </a:r>
            <a:endParaRPr lang="en-US">
              <a:solidFill>
                <a:srgbClr val="000000"/>
              </a:solidFill>
              <a:latin typeface="Spline Sans Bold"/>
              <a:ea typeface="Spline Sans Bold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2240554" y="4602916"/>
            <a:ext cx="10256441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Data visualization and creating publication-quality charts and graphs</a:t>
            </a:r>
            <a:endParaRPr lang="en-US" sz="1300" dirty="0">
              <a:latin typeface="Barlow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510878" y="5185669"/>
            <a:ext cx="11170245" cy="875804"/>
          </a:xfrm>
          <a:prstGeom prst="roundRect">
            <a:avLst>
              <a:gd name="adj" fmla="val 25001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sp>
        <p:nvSpPr>
          <p:cNvPr id="24" name="Shape 18"/>
          <p:cNvSpPr/>
          <p:nvPr/>
        </p:nvSpPr>
        <p:spPr>
          <a:xfrm>
            <a:off x="529928" y="5204719"/>
            <a:ext cx="583803" cy="837704"/>
          </a:xfrm>
          <a:prstGeom prst="roundRect">
            <a:avLst>
              <a:gd name="adj" fmla="val 33590"/>
            </a:avLst>
          </a:prstGeom>
          <a:solidFill>
            <a:srgbClr val="0A081B"/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25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6041" y="5514082"/>
            <a:ext cx="218877" cy="21887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232448" y="5310138"/>
            <a:ext cx="1621929" cy="202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83"/>
              </a:lnSpc>
              <a:buNone/>
            </a:pPr>
            <a:r>
              <a:rPr lang="en-US" b="1" dirty="0">
                <a:solidFill>
                  <a:srgbClr val="E0E4E6"/>
                </a:solidFill>
                <a:latin typeface="Spline Sans Bold"/>
                <a:ea typeface="Spline Sans Bold"/>
              </a:rPr>
              <a:t>Seaborn</a:t>
            </a:r>
            <a:endParaRPr lang="en-US" dirty="0">
              <a:latin typeface="Spline Sans Bold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2240554" y="5616564"/>
            <a:ext cx="10256441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Advanced statistical visualization and beautiful analytical graphics</a:t>
            </a:r>
            <a:endParaRPr lang="en-US" sz="1300" dirty="0">
              <a:latin typeface="Barlow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510878" y="6225679"/>
            <a:ext cx="11170245" cy="233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33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Development Platform:</a:t>
            </a:r>
            <a:r>
              <a:rPr lang="en-US" sz="14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 Google Colab – enabling collaborative cloud-based analysis with seamless library integration</a:t>
            </a:r>
            <a:endParaRPr lang="en-US" sz="1400" dirty="0">
              <a:latin typeface="Barlow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38B491-B594-5793-7086-E53F369736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574" y="6345162"/>
            <a:ext cx="2257425" cy="457200"/>
          </a:xfrm>
          <a:prstGeom prst="rect">
            <a:avLst/>
          </a:prstGeom>
        </p:spPr>
      </p:pic>
      <p:pic>
        <p:nvPicPr>
          <p:cNvPr id="30" name="Picture 29" descr="Unveiling the Power of Python Programming">
            <a:extLst>
              <a:ext uri="{FF2B5EF4-FFF2-40B4-BE49-F238E27FC236}">
                <a16:creationId xmlns:a16="http://schemas.microsoft.com/office/drawing/2014/main" id="{BECE7FFC-1BDF-5751-577A-666E8A6F55D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2198" t="7053" r="22415" b="8699"/>
          <a:stretch>
            <a:fillRect/>
          </a:stretch>
        </p:blipFill>
        <p:spPr>
          <a:xfrm>
            <a:off x="726005" y="1193206"/>
            <a:ext cx="957596" cy="743442"/>
          </a:xfrm>
          <a:prstGeom prst="rect">
            <a:avLst/>
          </a:prstGeom>
        </p:spPr>
      </p:pic>
      <p:pic>
        <p:nvPicPr>
          <p:cNvPr id="32" name="Picture 31" descr="Pandas With Python - NuageBizTech">
            <a:extLst>
              <a:ext uri="{FF2B5EF4-FFF2-40B4-BE49-F238E27FC236}">
                <a16:creationId xmlns:a16="http://schemas.microsoft.com/office/drawing/2014/main" id="{2BB72A80-DDCE-F120-7389-F1C65B82683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24411" t="-1070" r="24839" b="1115"/>
          <a:stretch>
            <a:fillRect/>
          </a:stretch>
        </p:blipFill>
        <p:spPr>
          <a:xfrm>
            <a:off x="614162" y="2203265"/>
            <a:ext cx="1440778" cy="722747"/>
          </a:xfrm>
          <a:prstGeom prst="rect">
            <a:avLst/>
          </a:prstGeom>
        </p:spPr>
      </p:pic>
      <p:pic>
        <p:nvPicPr>
          <p:cNvPr id="34" name="Picture 33" descr="numpy · PyPI">
            <a:extLst>
              <a:ext uri="{FF2B5EF4-FFF2-40B4-BE49-F238E27FC236}">
                <a16:creationId xmlns:a16="http://schemas.microsoft.com/office/drawing/2014/main" id="{B62B3202-7F63-8F6F-6CBB-02C10C2364C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6728" r="2545" b="10793"/>
          <a:stretch>
            <a:fillRect/>
          </a:stretch>
        </p:blipFill>
        <p:spPr>
          <a:xfrm>
            <a:off x="617606" y="3273231"/>
            <a:ext cx="1447875" cy="651494"/>
          </a:xfrm>
          <a:prstGeom prst="rect">
            <a:avLst/>
          </a:prstGeom>
        </p:spPr>
      </p:pic>
      <p:pic>
        <p:nvPicPr>
          <p:cNvPr id="36" name="Picture 35" descr="Matplotlib - Python Library - Studyopedia">
            <a:extLst>
              <a:ext uri="{FF2B5EF4-FFF2-40B4-BE49-F238E27FC236}">
                <a16:creationId xmlns:a16="http://schemas.microsoft.com/office/drawing/2014/main" id="{915097CF-B046-BFAC-20E1-7D92FCFC30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403" y="4247506"/>
            <a:ext cx="1456514" cy="731400"/>
          </a:xfrm>
          <a:prstGeom prst="rect">
            <a:avLst/>
          </a:prstGeom>
        </p:spPr>
      </p:pic>
      <p:pic>
        <p:nvPicPr>
          <p:cNvPr id="37" name="Picture 36" descr="GitHub - mwaskom/seaborn: Statistical ...">
            <a:extLst>
              <a:ext uri="{FF2B5EF4-FFF2-40B4-BE49-F238E27FC236}">
                <a16:creationId xmlns:a16="http://schemas.microsoft.com/office/drawing/2014/main" id="{1A8753B3-7024-53C2-A334-39A270DDAC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504" y="5306336"/>
            <a:ext cx="1456312" cy="6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28233" y="1008330"/>
            <a:ext cx="4850357" cy="459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83"/>
              </a:lnSpc>
              <a:buNone/>
            </a:pPr>
            <a:r>
              <a:rPr lang="en-US" sz="3600" b="1" u="sng" dirty="0">
                <a:solidFill>
                  <a:srgbClr val="F0FCFF"/>
                </a:solidFill>
                <a:latin typeface="Book Antiqua"/>
                <a:ea typeface="Spline Sans Bold" pitchFamily="34" charset="-122"/>
                <a:cs typeface="Spline Sans Bold" pitchFamily="34" charset="-120"/>
              </a:rPr>
              <a:t>Key Findings &amp; Results</a:t>
            </a:r>
            <a:endParaRPr lang="en-US" sz="3600" u="sng" dirty="0">
              <a:latin typeface="Book Antiqua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28233" y="1842294"/>
            <a:ext cx="1946275" cy="61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33"/>
              </a:lnSpc>
              <a:buNone/>
            </a:pPr>
            <a:r>
              <a:rPr lang="en-US" sz="5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26.54%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5228233" y="2695278"/>
            <a:ext cx="1946275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Overall Churn Rate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228233" y="3068142"/>
            <a:ext cx="1946275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More than 1 in 4 customers left the service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08863" y="1842294"/>
            <a:ext cx="1946275" cy="61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33"/>
              </a:lnSpc>
              <a:buNone/>
            </a:pPr>
            <a:r>
              <a:rPr lang="en-US" sz="5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42%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7408863" y="2695278"/>
            <a:ext cx="1946275" cy="52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Senior Citizen Churn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08863" y="3328591"/>
            <a:ext cx="19462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1.7× higher than general population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9493" y="1842294"/>
            <a:ext cx="1946275" cy="61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833"/>
              </a:lnSpc>
              <a:buNone/>
            </a:pPr>
            <a:r>
              <a:rPr lang="en-US" sz="5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60%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9589493" y="2695278"/>
            <a:ext cx="1946275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Early Tenure Churn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589493" y="3068142"/>
            <a:ext cx="194627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leave within first 6 months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228233" y="4366618"/>
            <a:ext cx="2096691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Contract Type Impact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5228233" y="4814491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Month-to-month: </a:t>
            </a:r>
            <a:r>
              <a:rPr lang="en-US" sz="1600" b="1" dirty="0">
                <a:solidFill>
                  <a:srgbClr val="16FFBB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43% churn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228233" y="5180112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1-year contract: 11% churn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228233" y="5545733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2-year contract: 3% churn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17049" y="4366618"/>
            <a:ext cx="2450902" cy="260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Internet Service Analysis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617049" y="4814491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Fiber optic users: </a:t>
            </a:r>
            <a:r>
              <a:rPr lang="en-US" sz="16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44% churn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617049" y="5180112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DSL users: 19% churn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617049" y="5545733"/>
            <a:ext cx="292506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39" indent="-285739" algn="l">
              <a:lnSpc>
                <a:spcPts val="2333"/>
              </a:lnSpc>
              <a:buSzPct val="100000"/>
              <a:buChar char="•"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 service quality gap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2DFA25-77C8-7434-ED80-E800F1B8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A3F4A0-EA28-4105-38A3-A7A9E15C4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13" y="3168092"/>
            <a:ext cx="3487178" cy="3425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646804-D955-83F8-A7D6-5DC123762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43" y="202085"/>
            <a:ext cx="3485122" cy="30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62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1408" y="806054"/>
            <a:ext cx="4336753" cy="52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83"/>
              </a:lnSpc>
              <a:buNone/>
            </a:pPr>
            <a:r>
              <a:rPr lang="en-US" sz="3600" b="1" u="sng" dirty="0">
                <a:solidFill>
                  <a:srgbClr val="F0FCFF"/>
                </a:solidFill>
                <a:latin typeface="Book Antiqua"/>
                <a:ea typeface="Spline Sans Bold" pitchFamily="34" charset="-122"/>
                <a:cs typeface="Spline Sans Bold" pitchFamily="34" charset="-120"/>
              </a:rPr>
              <a:t>Project Achievements</a:t>
            </a:r>
            <a:endParaRPr lang="en-US" sz="3600" u="sng" dirty="0">
              <a:latin typeface="Book Antiqu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419824" y="1894582"/>
            <a:ext cx="188417" cy="1071662"/>
          </a:xfrm>
          <a:prstGeom prst="roundRect">
            <a:avLst>
              <a:gd name="adj" fmla="val 15000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sp>
        <p:nvSpPr>
          <p:cNvPr id="5" name="Shape 2"/>
          <p:cNvSpPr/>
          <p:nvPr/>
        </p:nvSpPr>
        <p:spPr>
          <a:xfrm>
            <a:off x="5231408" y="1770956"/>
            <a:ext cx="565249" cy="565249"/>
          </a:xfrm>
          <a:prstGeom prst="roundRect">
            <a:avLst>
              <a:gd name="adj" fmla="val 6740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2695" y="1912343"/>
            <a:ext cx="282575" cy="2825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85073" y="1800423"/>
            <a:ext cx="2308027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Quality Assurance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985074" y="2175074"/>
            <a:ext cx="5547519" cy="602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Successfully cleaned the entire dataset, eliminating all missing values and duplicate records to ensure analytical accuracy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02399" y="3437334"/>
            <a:ext cx="188417" cy="1071662"/>
          </a:xfrm>
          <a:prstGeom prst="roundRect">
            <a:avLst>
              <a:gd name="adj" fmla="val 15000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sp>
        <p:nvSpPr>
          <p:cNvPr id="10" name="Shape 6"/>
          <p:cNvSpPr/>
          <p:nvPr/>
        </p:nvSpPr>
        <p:spPr>
          <a:xfrm>
            <a:off x="5513983" y="3313708"/>
            <a:ext cx="565249" cy="565249"/>
          </a:xfrm>
          <a:prstGeom prst="roundRect">
            <a:avLst>
              <a:gd name="adj" fmla="val 6740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5270" y="3455094"/>
            <a:ext cx="282575" cy="2825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67648" y="3343176"/>
            <a:ext cx="2093615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Transformation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6267649" y="3717826"/>
            <a:ext cx="5264944" cy="602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Converted raw data into analyzable formats and created compelling visualizations using Python's powerful libraries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985073" y="4980087"/>
            <a:ext cx="188417" cy="1071662"/>
          </a:xfrm>
          <a:prstGeom prst="roundRect">
            <a:avLst>
              <a:gd name="adj" fmla="val 15000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sp>
        <p:nvSpPr>
          <p:cNvPr id="15" name="Shape 10"/>
          <p:cNvSpPr/>
          <p:nvPr/>
        </p:nvSpPr>
        <p:spPr>
          <a:xfrm>
            <a:off x="5796657" y="4856461"/>
            <a:ext cx="565249" cy="565249"/>
          </a:xfrm>
          <a:prstGeom prst="roundRect">
            <a:avLst>
              <a:gd name="adj" fmla="val 6740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7944" y="4997847"/>
            <a:ext cx="282575" cy="2825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50322" y="4885928"/>
            <a:ext cx="2101652" cy="261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42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Pattern Identification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550323" y="5260579"/>
            <a:ext cx="4982269" cy="602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33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Discovered critical churn patterns and behavioral trends that form the foundation for predictive modeling initiatives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86BA5D-673D-3561-E248-0B425BED9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4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6434" y="558602"/>
            <a:ext cx="5015207" cy="44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8"/>
              </a:lnSpc>
              <a:buNone/>
            </a:pPr>
            <a:r>
              <a:rPr lang="en-US" sz="3200" b="1" u="sng" dirty="0">
                <a:solidFill>
                  <a:srgbClr val="F0FCFF"/>
                </a:solidFill>
                <a:latin typeface="Book Antiqua"/>
                <a:ea typeface="Spline Sans Bold" pitchFamily="34" charset="-122"/>
                <a:cs typeface="Spline Sans Bold" pitchFamily="34" charset="-120"/>
              </a:rPr>
              <a:t>Strategic Business Insights</a:t>
            </a:r>
            <a:endParaRPr lang="en-US" sz="3200" u="sng" dirty="0">
              <a:latin typeface="Book Antiqua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126434" y="1236365"/>
            <a:ext cx="6511132" cy="1176833"/>
          </a:xfrm>
          <a:prstGeom prst="roundRect">
            <a:avLst>
              <a:gd name="adj" fmla="val 2019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/>
          </a:p>
        </p:txBody>
      </p:sp>
      <p:sp>
        <p:nvSpPr>
          <p:cNvPr id="5" name="Text 2"/>
          <p:cNvSpPr/>
          <p:nvPr/>
        </p:nvSpPr>
        <p:spPr>
          <a:xfrm>
            <a:off x="5303838" y="1413769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High-Risk Segments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03838" y="1728788"/>
            <a:ext cx="6156325" cy="50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with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short-term contracts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support services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show significantly elevated churn rates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26434" y="2571552"/>
            <a:ext cx="6511132" cy="1176833"/>
          </a:xfrm>
          <a:prstGeom prst="roundRect">
            <a:avLst>
              <a:gd name="adj" fmla="val 2019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/>
          </a:p>
        </p:txBody>
      </p:sp>
      <p:sp>
        <p:nvSpPr>
          <p:cNvPr id="8" name="Text 5"/>
          <p:cNvSpPr/>
          <p:nvPr/>
        </p:nvSpPr>
        <p:spPr>
          <a:xfrm>
            <a:off x="5303838" y="2748955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Vulnerable Groups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303838" y="3063974"/>
            <a:ext cx="6156325" cy="50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Senior citizens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and </a:t>
            </a: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fiber-optic users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require targeted retention strategies and enhanced support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126434" y="4005780"/>
            <a:ext cx="6511132" cy="26094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  <p:txBody>
          <a:bodyPr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600"/>
          </a:p>
        </p:txBody>
      </p:sp>
      <p:sp>
        <p:nvSpPr>
          <p:cNvPr id="11" name="Text 8"/>
          <p:cNvSpPr/>
          <p:nvPr/>
        </p:nvSpPr>
        <p:spPr>
          <a:xfrm>
            <a:off x="5126434" y="4368404"/>
            <a:ext cx="2021682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Service Bundling Impact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26434" y="4746724"/>
            <a:ext cx="3062288" cy="76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with comprehensive support services (Online Security, Tech Support) experience dramatically lower churn rates: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126434" y="5896949"/>
            <a:ext cx="3432990" cy="510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8"/>
              </a:lnSpc>
            </a:pPr>
            <a:r>
              <a:rPr lang="en-US" sz="1600" b="1" dirty="0">
                <a:solidFill>
                  <a:srgbClr val="29DDDA"/>
                </a:solidFill>
                <a:latin typeface="Barlow"/>
                <a:ea typeface="Barlow" pitchFamily="34" charset="-122"/>
                <a:cs typeface="Barlow" pitchFamily="34" charset="-120"/>
              </a:rPr>
              <a:t>~15% churn</a:t>
            </a:r>
            <a:r>
              <a:rPr lang="en-US" sz="16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 vs. 43% for unbundled </a:t>
            </a:r>
            <a:endParaRPr lang="en-US" sz="1600" dirty="0">
              <a:solidFill>
                <a:srgbClr val="000000"/>
              </a:solidFill>
              <a:latin typeface="Barlow"/>
              <a:ea typeface="Barlow" pitchFamily="34" charset="-122"/>
              <a:cs typeface="Barlow" pitchFamily="34" charset="-120"/>
            </a:endParaRPr>
          </a:p>
          <a:p>
            <a:pPr marL="0" indent="0" algn="l">
              <a:lnSpc>
                <a:spcPts val="1957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/>
                <a:ea typeface="Barlow" pitchFamily="34" charset="-122"/>
                <a:cs typeface="Barlow" pitchFamily="34" charset="-120"/>
              </a:rPr>
              <a:t>services</a:t>
            </a:r>
            <a:endParaRPr lang="en-US" sz="1600" dirty="0">
              <a:latin typeface="Barlow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581629" y="4368404"/>
            <a:ext cx="1760339" cy="219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708"/>
              </a:lnSpc>
              <a:buNone/>
            </a:pPr>
            <a:r>
              <a:rPr lang="en-US" sz="1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Contract Strategy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581629" y="4746724"/>
            <a:ext cx="3062288" cy="76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Promoting long-term contracts with loyalty incentives can deliver substantial improvements: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61035" y="5649814"/>
            <a:ext cx="3072585" cy="507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8"/>
              </a:lnSpc>
              <a:buNone/>
            </a:pPr>
            <a:r>
              <a:rPr lang="en-US" sz="1600" b="1" dirty="0">
                <a:solidFill>
                  <a:srgbClr val="37A7E7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10–12% retention increase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potential through strategic contract design</a:t>
            </a: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2AF058-D06B-93A1-A58A-D3047729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5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284" y="490538"/>
            <a:ext cx="10943432" cy="198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7791"/>
              </a:lnSpc>
              <a:buNone/>
            </a:pPr>
            <a:r>
              <a:rPr lang="en-US" sz="6200" b="1" u="sng" dirty="0">
                <a:solidFill>
                  <a:srgbClr val="F0FCFF"/>
                </a:solidFill>
                <a:latin typeface="Book Antiqua"/>
                <a:ea typeface="Spline Sans Bold" pitchFamily="34" charset="-122"/>
                <a:cs typeface="Spline Sans Bold" pitchFamily="34" charset="-120"/>
              </a:rPr>
              <a:t>Driving Customer Loyalty Through Data</a:t>
            </a:r>
            <a:endParaRPr lang="en-US" sz="6200" u="sng" dirty="0">
              <a:latin typeface="Book Antiqua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4284" y="2829222"/>
            <a:ext cx="10943432" cy="57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comprehensive analysis reveals that </a:t>
            </a:r>
            <a:r>
              <a:rPr lang="en-US" sz="1600" dirty="0">
                <a:solidFill>
                  <a:srgbClr val="000000"/>
                </a:solidFill>
                <a:highlight>
                  <a:srgbClr val="16FFBB"/>
                </a:highlight>
                <a:latin typeface="Barlow" pitchFamily="34" charset="0"/>
                <a:ea typeface="Barlow" pitchFamily="34" charset="-122"/>
                <a:cs typeface="Barlow" pitchFamily="34" charset="-120"/>
              </a:rPr>
              <a:t>tenure length, contract type, and additional service offerings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are the primary drivers of customer loyalty and retention in the telecom industry.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4" y="3600549"/>
            <a:ext cx="3647778" cy="7134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2581" y="4492328"/>
            <a:ext cx="1981994" cy="247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Insights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2581" y="4847034"/>
            <a:ext cx="3291185" cy="285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Actionable patterns identified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062" y="3600549"/>
            <a:ext cx="3647778" cy="7134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450358" y="4492328"/>
            <a:ext cx="1981994" cy="247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Strategic Action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4450358" y="4847034"/>
            <a:ext cx="3291185" cy="285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Targeted retention programs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839" y="3600549"/>
            <a:ext cx="3647877" cy="7134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98136" y="4492328"/>
            <a:ext cx="1981994" cy="247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17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Results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098136" y="4847034"/>
            <a:ext cx="3291284" cy="285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Improved profitability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4284" y="5511305"/>
            <a:ext cx="10943432" cy="856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8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implementing these data-driven strategies—focusing on early customer engagement, promoting long-term contracts, bundling support services, and providing enhanced support to high-risk segments—the telecom provider can significantly improve customer retention and drive sustainable profitability growth.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7DF944-32DF-1C75-F868-0CE59FA87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0584" y="6402859"/>
            <a:ext cx="22574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5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C0D07-2499-E0CE-AE91-E67161ABA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6" y="-7292"/>
            <a:ext cx="12187745" cy="68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SHRI RAMSWAROOP MEMORIAL UNIVERSITY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509</cp:revision>
  <dcterms:created xsi:type="dcterms:W3CDTF">2025-11-08T04:16:40Z</dcterms:created>
  <dcterms:modified xsi:type="dcterms:W3CDTF">2025-11-08T14:22:24Z</dcterms:modified>
</cp:coreProperties>
</file>